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8"/>
  </p:notesMasterIdLst>
  <p:sldIdLst>
    <p:sldId id="256" r:id="rId2"/>
    <p:sldId id="257" r:id="rId3"/>
    <p:sldId id="263" r:id="rId4"/>
    <p:sldId id="258" r:id="rId5"/>
    <p:sldId id="264" r:id="rId6"/>
    <p:sldId id="265" r:id="rId7"/>
    <p:sldId id="266" r:id="rId8"/>
    <p:sldId id="259" r:id="rId9"/>
    <p:sldId id="267" r:id="rId10"/>
    <p:sldId id="260" r:id="rId11"/>
    <p:sldId id="261" r:id="rId12"/>
    <p:sldId id="262" r:id="rId13"/>
    <p:sldId id="268" r:id="rId14"/>
    <p:sldId id="269" r:id="rId15"/>
    <p:sldId id="270" r:id="rId16"/>
    <p:sldId id="271" r:id="rId17"/>
  </p:sldIdLst>
  <p:sldSz cx="10287000" cy="6858000" type="35mm"/>
  <p:notesSz cx="6858000" cy="9144000"/>
  <p:defaultTextStyle>
    <a:defPPr>
      <a:defRPr lang="en-I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48" y="-10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noProof="0" smtClean="0"/>
              <a:t>Click to edit Master text styles</a:t>
            </a:r>
          </a:p>
          <a:p>
            <a:pPr lvl="1"/>
            <a:r>
              <a:rPr lang="en-IN" noProof="0" smtClean="0"/>
              <a:t>Second level</a:t>
            </a:r>
          </a:p>
          <a:p>
            <a:pPr lvl="2"/>
            <a:r>
              <a:rPr lang="en-IN" noProof="0" smtClean="0"/>
              <a:t>Third level</a:t>
            </a:r>
          </a:p>
          <a:p>
            <a:pPr lvl="3"/>
            <a:r>
              <a:rPr lang="en-IN" noProof="0" smtClean="0"/>
              <a:t>Fourth level</a:t>
            </a:r>
          </a:p>
          <a:p>
            <a:pPr lvl="4"/>
            <a:r>
              <a:rPr lang="en-I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354259-67F3-44CB-93AB-D94F2C4CCB4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91C30-F963-4DF8-A3B3-066A84CA7381}" type="slidenum">
              <a:rPr lang="en-IN" smtClean="0"/>
              <a:pPr/>
              <a:t>1</a:t>
            </a:fld>
            <a:endParaRPr lang="en-I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0053A-71B9-4790-937B-F5622493CA8A}" type="slidenum">
              <a:rPr lang="en-IN" smtClean="0"/>
              <a:pPr/>
              <a:t>10</a:t>
            </a:fld>
            <a:endParaRPr lang="en-I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4B767-6BCF-46A9-85B8-50883399E576}" type="slidenum">
              <a:rPr lang="en-IN" smtClean="0"/>
              <a:pPr/>
              <a:t>11</a:t>
            </a:fld>
            <a:endParaRPr lang="en-I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C7275-6C09-4737-8C96-B1726B849743}" type="slidenum">
              <a:rPr lang="en-IN" smtClean="0"/>
              <a:pPr/>
              <a:t>12</a:t>
            </a:fld>
            <a:endParaRPr lang="en-I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7506B1-219F-4260-AD05-24E6534927CE}" type="slidenum">
              <a:rPr lang="en-IN" smtClean="0"/>
              <a:pPr/>
              <a:t>13</a:t>
            </a:fld>
            <a:endParaRPr lang="en-I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40B6D-E916-4F55-843B-F996CEA44528}" type="slidenum">
              <a:rPr lang="en-IN" smtClean="0"/>
              <a:pPr/>
              <a:t>14</a:t>
            </a:fld>
            <a:endParaRPr lang="en-I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E3B68-8166-4E94-A078-B4589966EF51}" type="slidenum">
              <a:rPr lang="en-IN" smtClean="0"/>
              <a:pPr/>
              <a:t>15</a:t>
            </a:fld>
            <a:endParaRPr lang="en-IN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354259-67F3-44CB-93AB-D94F2C4CCB42}" type="slidenum">
              <a:rPr lang="en-IN" smtClean="0"/>
              <a:pPr>
                <a:defRPr/>
              </a:pPr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897ABF-BE7E-45E2-B708-72D54169DB7D}" type="slidenum">
              <a:rPr lang="en-IN" smtClean="0"/>
              <a:pPr/>
              <a:t>2</a:t>
            </a:fld>
            <a:endParaRPr lang="en-I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FEE77F-8EBA-4AB9-B8C1-E6B2BB3BED13}" type="slidenum">
              <a:rPr lang="en-IN" smtClean="0"/>
              <a:pPr/>
              <a:t>3</a:t>
            </a:fld>
            <a:endParaRPr lang="en-I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65663-AF93-44BF-B04E-BD4010A64A2B}" type="slidenum">
              <a:rPr lang="en-IN" smtClean="0"/>
              <a:pPr/>
              <a:t>4</a:t>
            </a:fld>
            <a:endParaRPr lang="en-I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1AF22D-9A53-4E7B-84AF-D9AB05CB11D0}" type="slidenum">
              <a:rPr lang="en-IN" smtClean="0"/>
              <a:pPr/>
              <a:t>5</a:t>
            </a:fld>
            <a:endParaRPr lang="en-I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694BFF-A8E5-47F6-8027-975D2E4CC871}" type="slidenum">
              <a:rPr lang="en-IN" smtClean="0"/>
              <a:pPr/>
              <a:t>6</a:t>
            </a:fld>
            <a:endParaRPr lang="en-I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44354-BFAA-491A-88E0-84FBAE69B35A}" type="slidenum">
              <a:rPr lang="en-IN" smtClean="0"/>
              <a:pPr/>
              <a:t>7</a:t>
            </a:fld>
            <a:endParaRPr lang="en-I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F9F73-F685-48A3-B134-F19A56A4662C}" type="slidenum">
              <a:rPr lang="en-IN" smtClean="0"/>
              <a:pPr/>
              <a:t>8</a:t>
            </a:fld>
            <a:endParaRPr lang="en-I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3B7C7-E52F-45D6-82DC-61718265088E}" type="slidenum">
              <a:rPr lang="en-IN" smtClean="0"/>
              <a:pPr/>
              <a:t>9</a:t>
            </a:fld>
            <a:endParaRPr lang="en-I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00075" y="1371600"/>
            <a:ext cx="883310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00075" y="3228536"/>
            <a:ext cx="8836533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10C9-000B-4005-BCB2-C301528E6B0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19A01-D1CC-41A9-ABC5-A5AA92B8A03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914402"/>
            <a:ext cx="2314575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914402"/>
            <a:ext cx="6772275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243D2-5547-4559-AE49-D62D0B84998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0" y="1600202"/>
            <a:ext cx="92583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9F00-BD93-4B92-AA91-E56A81E0AE9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F9AC7-039C-4483-BE45-6208D43562D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46" y="1316736"/>
            <a:ext cx="874395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646" y="2704664"/>
            <a:ext cx="874395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1AD0E-6189-4415-BE79-42BC2EC377D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0408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920085"/>
            <a:ext cx="4543425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920085"/>
            <a:ext cx="4543425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4A67-4E53-439A-9A15-50D05E7A168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0408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855248"/>
            <a:ext cx="4545212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25654" y="1859758"/>
            <a:ext cx="4546997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14350" y="2514600"/>
            <a:ext cx="4545212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514600"/>
            <a:ext cx="454699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87DD2-4355-4B11-A613-382DA5C5FDA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04088"/>
            <a:ext cx="9344025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8433-0207-4F5E-81C1-68DB8FFE726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ED5C3-622A-4704-B415-BF365BF7395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514352"/>
            <a:ext cx="30861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71525" y="1676400"/>
            <a:ext cx="30861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21931" y="1676400"/>
            <a:ext cx="575071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D588-39C7-4571-9C8F-DFDB5807F4F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560763" y="1108075"/>
            <a:ext cx="5915025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9004300" y="5359400"/>
            <a:ext cx="17462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1113" y="5816600"/>
            <a:ext cx="10309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929188" y="6219825"/>
            <a:ext cx="5357812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76997"/>
            <a:ext cx="248945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828785"/>
            <a:ext cx="2486025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921517" y="1199517"/>
            <a:ext cx="5194935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86850" y="6356350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7A779-0A3E-4D0B-AA57-36D7008E5D3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113" y="-7938"/>
            <a:ext cx="10309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29188" y="-7938"/>
            <a:ext cx="5357812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14350" y="704850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14350" y="1935163"/>
            <a:ext cx="92583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000375" y="6356350"/>
            <a:ext cx="37719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Regional meeting on prevention and containment of AMR, Chiang Mai 8-11 June 2010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915400" y="6356350"/>
            <a:ext cx="85725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28A440C-091D-410C-ABA2-A13F1213C2E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0638" y="203200"/>
            <a:ext cx="1032668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2" r:id="rId2"/>
    <p:sldLayoutId id="2147483811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12" r:id="rId9"/>
    <p:sldLayoutId id="2147483808" r:id="rId10"/>
    <p:sldLayoutId id="2147483809" r:id="rId11"/>
    <p:sldLayoutId id="2147483813" r:id="rId1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%22Siddique%20AK%22%5BAuthor%5D" TargetMode="External"/><Relationship Id="rId3" Type="http://schemas.openxmlformats.org/officeDocument/2006/relationships/hyperlink" Target="http://www.ncbi.nlm.nih.gov/pubmed?term=%22Rahman%20M%22%5BAuthor%5D" TargetMode="External"/><Relationship Id="rId7" Type="http://schemas.openxmlformats.org/officeDocument/2006/relationships/hyperlink" Target="http://www.ncbi.nlm.nih.gov/pubmed?term=%22Baqui%20AH%22%5BAuthor%5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%22El%20Arifeen%20S%22%5BAuthor%5D" TargetMode="External"/><Relationship Id="rId5" Type="http://schemas.openxmlformats.org/officeDocument/2006/relationships/hyperlink" Target="http://www.ncbi.nlm.nih.gov/pubmed?term=%22Rashid%20H%22%5BAuthor%5D" TargetMode="External"/><Relationship Id="rId10" Type="http://schemas.openxmlformats.org/officeDocument/2006/relationships/hyperlink" Target="http://www.ncbi.nlm.nih.gov/pubmed?term=%22Sack%20DA%22%5BAuthor%5D" TargetMode="External"/><Relationship Id="rId4" Type="http://schemas.openxmlformats.org/officeDocument/2006/relationships/hyperlink" Target="http://www.ncbi.nlm.nih.gov/pubmed?term=%22Shoma%20S%22%5BAuthor%5D" TargetMode="External"/><Relationship Id="rId9" Type="http://schemas.openxmlformats.org/officeDocument/2006/relationships/hyperlink" Target="http://www.ncbi.nlm.nih.gov/pubmed?term=%22Nair%20GB%22%5BAuthor%5D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%22Amin%20R%22%5BAuthor%5D" TargetMode="External"/><Relationship Id="rId13" Type="http://schemas.openxmlformats.org/officeDocument/2006/relationships/hyperlink" Target="http://www.ncbi.nlm.nih.gov/pubmed?term=%22Luby%20SP%22%5BAuthor%5D" TargetMode="External"/><Relationship Id="rId18" Type="http://schemas.openxmlformats.org/officeDocument/2006/relationships/hyperlink" Target="http://www.ncbi.nlm.nih.gov/pubmed?term=%22Alam%20MM%22%5BAuthor%5D" TargetMode="External"/><Relationship Id="rId26" Type="http://schemas.openxmlformats.org/officeDocument/2006/relationships/hyperlink" Target="http://www.ncbi.nlm.nih.gov/pubmed?term=%22Shamsuzzaman%20AK%22%5BAuthor%5D" TargetMode="External"/><Relationship Id="rId3" Type="http://schemas.openxmlformats.org/officeDocument/2006/relationships/hyperlink" Target="http://www.ncbi.nlm.nih.gov/pubmed?term=%22Saha%20SK%22%5BAuthor%5D" TargetMode="External"/><Relationship Id="rId21" Type="http://schemas.openxmlformats.org/officeDocument/2006/relationships/hyperlink" Target="http://www.ncbi.nlm.nih.gov/pubmed?term=%22Islam%20MR%22%5BAuthor%5D" TargetMode="External"/><Relationship Id="rId7" Type="http://schemas.openxmlformats.org/officeDocument/2006/relationships/hyperlink" Target="http://www.ncbi.nlm.nih.gov/pubmed?term=%22Al-Emran%20H%22%5BAuthor%5D" TargetMode="External"/><Relationship Id="rId12" Type="http://schemas.openxmlformats.org/officeDocument/2006/relationships/hyperlink" Target="http://www.ncbi.nlm.nih.gov/pubmed?term=%22Sack%20DA%22%5BAuthor%5D" TargetMode="External"/><Relationship Id="rId17" Type="http://schemas.openxmlformats.org/officeDocument/2006/relationships/hyperlink" Target="http://www.ncbi.nlm.nih.gov/pubmed?term=%22Nagashima%20S%22%5BAuthor%5D" TargetMode="External"/><Relationship Id="rId25" Type="http://schemas.openxmlformats.org/officeDocument/2006/relationships/hyperlink" Target="http://www.ncbi.nlm.nih.gov/pubmed?term=%22Paul%20SK%22%5BAuthor%5D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://www.ncbi.nlm.nih.gov/pubmed?term=%22Kobayashi%20N%22%5BAuthor%5D" TargetMode="External"/><Relationship Id="rId20" Type="http://schemas.openxmlformats.org/officeDocument/2006/relationships/hyperlink" Target="http://www.ncbi.nlm.nih.gov/pubmed?term=%22Rahman%20MA%22%5BAuthor%5D" TargetMode="External"/><Relationship Id="rId29" Type="http://schemas.openxmlformats.org/officeDocument/2006/relationships/hyperlink" Target="http://www.ncbi.nlm.nih.gov/pubmed?term=%22Hossain%20MA%22%5BAuthor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%22Islam%20M%22%5BAuthor%5D" TargetMode="External"/><Relationship Id="rId11" Type="http://schemas.openxmlformats.org/officeDocument/2006/relationships/hyperlink" Target="http://www.ncbi.nlm.nih.gov/pubmed?term=%22Breiman%20RF%22%5BAuthor%5D" TargetMode="External"/><Relationship Id="rId24" Type="http://schemas.openxmlformats.org/officeDocument/2006/relationships/hyperlink" Target="http://www.ncbi.nlm.nih.gov/pubmed?term=%22Khan%20MA%22%5BAuthor%5D" TargetMode="External"/><Relationship Id="rId5" Type="http://schemas.openxmlformats.org/officeDocument/2006/relationships/hyperlink" Target="http://www.ncbi.nlm.nih.gov/pubmed?term=%22El%20Arifeen%20S%22%5BAuthor%5D" TargetMode="External"/><Relationship Id="rId15" Type="http://schemas.openxmlformats.org/officeDocument/2006/relationships/hyperlink" Target="http://www.ncbi.nlm.nih.gov/pubmed?term=%22Afroz%20S%22%5BAuthor%5D" TargetMode="External"/><Relationship Id="rId23" Type="http://schemas.openxmlformats.org/officeDocument/2006/relationships/hyperlink" Target="http://www.ncbi.nlm.nih.gov/pubmed?term=%22Muazzam%20N%22%5BAuthor%5D" TargetMode="External"/><Relationship Id="rId28" Type="http://schemas.openxmlformats.org/officeDocument/2006/relationships/hyperlink" Target="http://www.ncbi.nlm.nih.gov/pubmed?term=%22Musa%20AK%22%5BAuthor%5D" TargetMode="External"/><Relationship Id="rId10" Type="http://schemas.openxmlformats.org/officeDocument/2006/relationships/hyperlink" Target="http://www.ncbi.nlm.nih.gov/pubmed?term=%22Brooks%20WA%22%5BAuthor%5D" TargetMode="External"/><Relationship Id="rId19" Type="http://schemas.openxmlformats.org/officeDocument/2006/relationships/hyperlink" Target="http://www.ncbi.nlm.nih.gov/pubmed?term=%22Hossain%20AB%22%5BAuthor%5D" TargetMode="External"/><Relationship Id="rId4" Type="http://schemas.openxmlformats.org/officeDocument/2006/relationships/hyperlink" Target="http://www.ncbi.nlm.nih.gov/pubmed?term=%22Naheed%20A%22%5BAuthor%5D" TargetMode="External"/><Relationship Id="rId9" Type="http://schemas.openxmlformats.org/officeDocument/2006/relationships/hyperlink" Target="http://www.ncbi.nlm.nih.gov/pubmed?term=%22Fatima%20K%22%5BAuthor%5D" TargetMode="External"/><Relationship Id="rId14" Type="http://schemas.openxmlformats.org/officeDocument/2006/relationships/hyperlink" Target="http://www.ncbi.nlm.nih.gov/pubmed?term=%22Pneumococcal%20Study%20Group%22%5BCorporate%20Author%5D" TargetMode="External"/><Relationship Id="rId22" Type="http://schemas.openxmlformats.org/officeDocument/2006/relationships/hyperlink" Target="http://www.ncbi.nlm.nih.gov/pubmed?term=%22Lutfor%20AB%22%5BAuthor%5D" TargetMode="External"/><Relationship Id="rId27" Type="http://schemas.openxmlformats.org/officeDocument/2006/relationships/hyperlink" Target="http://www.ncbi.nlm.nih.gov/pubmed?term=%22Mahmud%20MC%22%5BAuthor%5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%22van%20der%20Linden%20M%22%5BAuthor%5D" TargetMode="External"/><Relationship Id="rId13" Type="http://schemas.openxmlformats.org/officeDocument/2006/relationships/hyperlink" Target="http://www.ncbi.nlm.nih.gov/pubmed?term=%22Alam%20K%22%5BAuthor%5D" TargetMode="External"/><Relationship Id="rId3" Type="http://schemas.openxmlformats.org/officeDocument/2006/relationships/hyperlink" Target="http://www.ncbi.nlm.nih.gov/pubmed?term=%22Rahman%20M%22%5BAuthor%5D" TargetMode="External"/><Relationship Id="rId7" Type="http://schemas.openxmlformats.org/officeDocument/2006/relationships/hyperlink" Target="http://www.ncbi.nlm.nih.gov/pubmed?term=%22Hel%20Baqui%20A%22%5BAuthor%5D" TargetMode="External"/><Relationship Id="rId12" Type="http://schemas.openxmlformats.org/officeDocument/2006/relationships/hyperlink" Target="http://www.ncbi.nlm.nih.gov/pubmed?term=%22D'Costa%20LT%22%5BAuthor%5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%22Rashid%20H%22%5BAuthor%5D" TargetMode="External"/><Relationship Id="rId11" Type="http://schemas.openxmlformats.org/officeDocument/2006/relationships/hyperlink" Target="http://www.ncbi.nlm.nih.gov/pubmed?term=%22Ahmed%20D%22%5BAuthor%5D" TargetMode="External"/><Relationship Id="rId5" Type="http://schemas.openxmlformats.org/officeDocument/2006/relationships/hyperlink" Target="http://www.ncbi.nlm.nih.gov/pubmed?term=%22Shoma%20S%22%5BAuthor%5D" TargetMode="External"/><Relationship Id="rId15" Type="http://schemas.openxmlformats.org/officeDocument/2006/relationships/hyperlink" Target="http://www.ncbi.nlm.nih.gov/pubmed?term=%22Hossain%20MA%22%5BAuthor%5D" TargetMode="External"/><Relationship Id="rId10" Type="http://schemas.openxmlformats.org/officeDocument/2006/relationships/hyperlink" Target="http://www.ncbi.nlm.nih.gov/pubmed?term=%22Reinert%20RR%22%5BAuthor%5D" TargetMode="External"/><Relationship Id="rId4" Type="http://schemas.openxmlformats.org/officeDocument/2006/relationships/hyperlink" Target="http://www.ncbi.nlm.nih.gov/pubmed?term=%22Hossain%20S%22%5BAuthor%5D" TargetMode="External"/><Relationship Id="rId9" Type="http://schemas.openxmlformats.org/officeDocument/2006/relationships/hyperlink" Target="http://www.ncbi.nlm.nih.gov/pubmed?term=%22Al-Lahham%20A%22%5BAuthor%5D" TargetMode="External"/><Relationship Id="rId14" Type="http://schemas.openxmlformats.org/officeDocument/2006/relationships/hyperlink" Target="http://www.ncbi.nlm.nih.gov/pubmed?term=%22Nair%20GB%22%5BAuthor%5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06" y="1457324"/>
            <a:ext cx="8833104" cy="1828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IN" sz="4000" dirty="0" smtClean="0"/>
              <a:t>Monitoring of</a:t>
            </a:r>
            <a:br>
              <a:rPr lang="en-IN" sz="4000" dirty="0" smtClean="0"/>
            </a:br>
            <a:r>
              <a:rPr lang="en-IN" sz="4000" dirty="0" smtClean="0"/>
              <a:t>Antimicrobial Resistance </a:t>
            </a:r>
            <a:br>
              <a:rPr lang="en-IN" sz="4000" dirty="0" smtClean="0"/>
            </a:br>
            <a:r>
              <a:rPr lang="en-IN" sz="4000" dirty="0" smtClean="0"/>
              <a:t>in</a:t>
            </a:r>
            <a:br>
              <a:rPr lang="en-IN" sz="4000" dirty="0" smtClean="0"/>
            </a:br>
            <a:r>
              <a:rPr lang="en-IN" sz="4000" dirty="0" smtClean="0"/>
              <a:t>Bangladesh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3500438"/>
            <a:ext cx="8836025" cy="1752600"/>
          </a:xfrm>
        </p:spPr>
        <p:txBody>
          <a:bodyPr/>
          <a:lstStyle/>
          <a:p>
            <a:pPr marL="342900" marR="0" indent="-342900">
              <a:buClr>
                <a:schemeClr val="tx2"/>
              </a:buClr>
              <a:buSzPct val="90000"/>
            </a:pPr>
            <a:r>
              <a:rPr lang="en-US" sz="2400" smtClean="0"/>
              <a:t>Prof. Quazi Tarikul Islam</a:t>
            </a:r>
            <a:endParaRPr lang="en-US" sz="2000" smtClean="0"/>
          </a:p>
          <a:p>
            <a:pPr marL="342900" marR="0" indent="-342900">
              <a:buClr>
                <a:schemeClr val="tx2"/>
              </a:buClr>
              <a:buSzPct val="90000"/>
            </a:pPr>
            <a:r>
              <a:rPr lang="en-US" sz="1200" smtClean="0"/>
              <a:t>FCPS, FACP (USA), FRCP(Glasg), FRCP(Edin)</a:t>
            </a:r>
            <a:endParaRPr lang="en-US" sz="1400" smtClean="0"/>
          </a:p>
          <a:p>
            <a:pPr marL="342900" marR="0" indent="-342900">
              <a:buClr>
                <a:schemeClr val="tx2"/>
              </a:buClr>
              <a:buSzPct val="90000"/>
            </a:pPr>
            <a:r>
              <a:rPr lang="en-US" sz="2000" smtClean="0"/>
              <a:t>Professor of Medicine</a:t>
            </a:r>
          </a:p>
          <a:p>
            <a:pPr marL="342900" marR="0" indent="-342900">
              <a:buClr>
                <a:schemeClr val="tx2"/>
              </a:buClr>
              <a:buSzPct val="90000"/>
            </a:pPr>
            <a:r>
              <a:rPr lang="en-US" sz="2000" smtClean="0"/>
              <a:t>Dhaka Medical College</a:t>
            </a: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0"/>
            <a:ext cx="9258300" cy="1143000"/>
          </a:xfrm>
        </p:spPr>
        <p:txBody>
          <a:bodyPr/>
          <a:lstStyle/>
          <a:p>
            <a:r>
              <a:rPr lang="en-IN" smtClean="0"/>
              <a:t>Rational use of antimicrobials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1268413"/>
            <a:ext cx="9258300" cy="4857750"/>
          </a:xfrm>
        </p:spPr>
        <p:txBody>
          <a:bodyPr/>
          <a:lstStyle/>
          <a:p>
            <a:r>
              <a:rPr lang="en-IN" sz="2400" dirty="0" smtClean="0"/>
              <a:t>Standard treatment guidelines available </a:t>
            </a:r>
          </a:p>
          <a:p>
            <a:pPr lvl="1"/>
            <a:r>
              <a:rPr lang="en-IN" sz="2000" dirty="0" smtClean="0"/>
              <a:t>National level	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pPr lvl="1"/>
            <a:r>
              <a:rPr lang="en-IN" sz="2000" dirty="0" smtClean="0"/>
              <a:t>Major hospitals	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pPr lvl="1"/>
            <a:r>
              <a:rPr lang="en-IN" sz="2000" dirty="0" smtClean="0"/>
              <a:t>For all important diseases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pPr lvl="1"/>
            <a:r>
              <a:rPr lang="en-IN" sz="2000" dirty="0" smtClean="0"/>
              <a:t>For few selected diseases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r>
              <a:rPr lang="en-IN" sz="2400" dirty="0" smtClean="0"/>
              <a:t>Training imparted on rational use of drugs</a:t>
            </a:r>
          </a:p>
          <a:p>
            <a:pPr lvl="1"/>
            <a:r>
              <a:rPr lang="en-IN" sz="2000" dirty="0" smtClean="0"/>
              <a:t>Physicians		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pPr lvl="1"/>
            <a:r>
              <a:rPr lang="en-IN" sz="2000" dirty="0" smtClean="0"/>
              <a:t>Nurses		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pPr lvl="1"/>
            <a:r>
              <a:rPr lang="en-IN" sz="2000" dirty="0" smtClean="0"/>
              <a:t>Dental professionals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pPr lvl="1"/>
            <a:r>
              <a:rPr lang="en-IN" sz="2000" dirty="0" smtClean="0"/>
              <a:t>Pharmacists						</a:t>
            </a:r>
            <a:r>
              <a:rPr lang="en-IN" sz="2000" dirty="0" smtClean="0">
                <a:solidFill>
                  <a:srgbClr val="FF0000"/>
                </a:solidFill>
              </a:rPr>
              <a:t>Yes</a:t>
            </a:r>
            <a:r>
              <a:rPr lang="en-IN" sz="2000" dirty="0" smtClean="0"/>
              <a:t>/No</a:t>
            </a:r>
          </a:p>
          <a:p>
            <a:r>
              <a:rPr lang="en-IN" sz="2400" dirty="0" smtClean="0"/>
              <a:t>Mechanism for monitoring of rational use of drugs</a:t>
            </a:r>
          </a:p>
          <a:p>
            <a:pPr algn="ctr">
              <a:buNone/>
            </a:pPr>
            <a:r>
              <a:rPr lang="en-IN" sz="1800" dirty="0" smtClean="0"/>
              <a:t>No standard monitoring system in action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42938"/>
            <a:ext cx="9258300" cy="7762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dirty="0" smtClean="0"/>
              <a:t>Community awareness programmes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1600200"/>
            <a:ext cx="9453563" cy="4525963"/>
          </a:xfrm>
        </p:spPr>
        <p:txBody>
          <a:bodyPr/>
          <a:lstStyle/>
          <a:p>
            <a:r>
              <a:rPr lang="en-IN" sz="2400" dirty="0" smtClean="0"/>
              <a:t>Are most of antimicrobials available over the counter		</a:t>
            </a:r>
            <a:r>
              <a:rPr lang="en-IN" sz="2400" dirty="0" smtClean="0">
                <a:solidFill>
                  <a:srgbClr val="FF0000"/>
                </a:solidFill>
              </a:rPr>
              <a:t>Yes</a:t>
            </a:r>
            <a:r>
              <a:rPr lang="en-IN" sz="2400" dirty="0" smtClean="0"/>
              <a:t>/No</a:t>
            </a:r>
          </a:p>
          <a:p>
            <a:r>
              <a:rPr lang="en-IN" sz="2400" dirty="0" smtClean="0"/>
              <a:t>Are antimicrobials prescribed by unqualified professionals	</a:t>
            </a:r>
            <a:r>
              <a:rPr lang="en-IN" sz="2400" dirty="0" smtClean="0">
                <a:solidFill>
                  <a:srgbClr val="FF0000"/>
                </a:solidFill>
              </a:rPr>
              <a:t>Yes</a:t>
            </a:r>
            <a:r>
              <a:rPr lang="en-IN" sz="2400" dirty="0" smtClean="0"/>
              <a:t>/No</a:t>
            </a:r>
          </a:p>
          <a:p>
            <a:r>
              <a:rPr lang="en-IN" sz="2400" dirty="0" smtClean="0"/>
              <a:t>NGOs working on rational use of drugs</a:t>
            </a:r>
          </a:p>
          <a:p>
            <a:pPr lvl="1"/>
            <a:r>
              <a:rPr lang="en-IN" sz="2000" dirty="0" smtClean="0"/>
              <a:t>BRAC</a:t>
            </a:r>
          </a:p>
          <a:p>
            <a:pPr lvl="1"/>
            <a:endParaRPr lang="en-IN" sz="2000" dirty="0" smtClean="0"/>
          </a:p>
          <a:p>
            <a:r>
              <a:rPr lang="en-IN" sz="2600" dirty="0" smtClean="0"/>
              <a:t>Monitoring </a:t>
            </a:r>
            <a:r>
              <a:rPr lang="en-IN" sz="2600" dirty="0" smtClean="0"/>
              <a:t>of drug use at community level</a:t>
            </a:r>
          </a:p>
          <a:p>
            <a:pPr lvl="1">
              <a:buNone/>
            </a:pPr>
            <a:r>
              <a:rPr lang="en-IN" sz="2000" dirty="0" smtClean="0">
                <a:solidFill>
                  <a:srgbClr val="FF0000"/>
                </a:solidFill>
              </a:rPr>
              <a:t>				NO</a:t>
            </a:r>
          </a:p>
          <a:p>
            <a:pPr lvl="1"/>
            <a:endParaRPr lang="en-IN" sz="2000" dirty="0" smtClean="0">
              <a:solidFill>
                <a:srgbClr val="FF0000"/>
              </a:solidFill>
            </a:endParaRPr>
          </a:p>
          <a:p>
            <a:r>
              <a:rPr lang="en-IN" sz="2400" dirty="0" smtClean="0"/>
              <a:t>Community awareness programmes</a:t>
            </a:r>
          </a:p>
          <a:p>
            <a:pPr lvl="1">
              <a:buNone/>
            </a:pPr>
            <a:r>
              <a:rPr lang="en-IN" sz="2000" dirty="0" smtClean="0">
                <a:solidFill>
                  <a:srgbClr val="FF0000"/>
                </a:solidFill>
              </a:rPr>
              <a:t>	</a:t>
            </a:r>
            <a:r>
              <a:rPr lang="en-IN" sz="2000" dirty="0" smtClean="0">
                <a:solidFill>
                  <a:srgbClr val="FF0000"/>
                </a:solidFill>
              </a:rPr>
              <a:t>			NO</a:t>
            </a:r>
            <a:endParaRPr lang="en-IN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IN" sz="2000" dirty="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smtClean="0"/>
              <a:t>Major issues for prevention and containment of AMR and future national plans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Establishment of a national centre for AMR with DGDA.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Preparing an action plan.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Coordination of activities among DGDA/DGHS/all Public and Private Medical colleges and NGO laboratories.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Funding provision.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Community awareness program.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Evidence based standard treatment guideline and update.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mtClean="0"/>
              <a:t>Essential drug list based of treatment choice and evidence based information.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IN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smtClean="0"/>
              <a:t>Major issues for prevention and containment of AMR and future national plans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Medicine and Therapeutic </a:t>
            </a:r>
            <a:r>
              <a:rPr lang="en-IN" dirty="0" smtClean="0"/>
              <a:t>committee in Hospital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Problem based training in Pharmacotherapy in undergraduate teaching and training.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Continued medical education as a licensing requirement.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Supervision audit and feedback.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Independent medical information like bulletins, formularies etc.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Avoidance of Pharmaceutical based drug trials.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en-IN" dirty="0" smtClean="0"/>
              <a:t>Appropriate and enforced medical regulation.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7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1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By rational use of anti-microbial, AMR can be prevented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take care of patient, society, Nation and humanity.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We can minimize the possibility of error.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  <a:endParaRPr lang="en-IN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  <a:endParaRPr lang="en-IN"/>
          </a:p>
        </p:txBody>
      </p:sp>
      <p:pic>
        <p:nvPicPr>
          <p:cNvPr id="20483" name="Content Placeholder 4" descr="070712_MedEx_BacteriaTN.gif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10287000" cy="6864350"/>
          </a:xfrm>
        </p:spPr>
      </p:pic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57154" y="928670"/>
            <a:ext cx="9344025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We have to win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14344" y="214290"/>
            <a:ext cx="9258300" cy="1143000"/>
          </a:xfrm>
        </p:spPr>
        <p:txBody>
          <a:bodyPr/>
          <a:lstStyle/>
          <a:p>
            <a:pPr algn="ctr"/>
            <a:r>
              <a:rPr lang="en-US" dirty="0" smtClean="0"/>
              <a:t>Acknowledgement: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DGHS,  Bangladesh.</a:t>
            </a:r>
          </a:p>
          <a:p>
            <a:endParaRPr lang="en-US" sz="3200" dirty="0" smtClean="0"/>
          </a:p>
          <a:p>
            <a:r>
              <a:rPr lang="en-US" sz="3200" dirty="0" smtClean="0"/>
              <a:t>DG Drug Administration, Bangladesh.</a:t>
            </a:r>
          </a:p>
          <a:p>
            <a:endParaRPr lang="en-US" sz="3200" dirty="0" smtClean="0"/>
          </a:p>
          <a:p>
            <a:r>
              <a:rPr lang="en-US" sz="3200" dirty="0" smtClean="0"/>
              <a:t>Dr. </a:t>
            </a:r>
            <a:r>
              <a:rPr lang="en-US" sz="3200" dirty="0" smtClean="0"/>
              <a:t>A.S.G </a:t>
            </a:r>
            <a:r>
              <a:rPr lang="en-US" sz="3200" dirty="0" err="1" smtClean="0"/>
              <a:t>Faruque</a:t>
            </a:r>
            <a:r>
              <a:rPr lang="en-US" sz="3200" dirty="0" smtClean="0"/>
              <a:t>,  </a:t>
            </a:r>
            <a:r>
              <a:rPr lang="en-US" sz="3200" dirty="0" smtClean="0"/>
              <a:t>ICDDR,B.</a:t>
            </a:r>
          </a:p>
          <a:p>
            <a:endParaRPr lang="en-US" sz="3200" dirty="0" smtClean="0"/>
          </a:p>
          <a:p>
            <a:r>
              <a:rPr lang="en-US" sz="3200" dirty="0" smtClean="0"/>
              <a:t>Dr. Md. </a:t>
            </a:r>
            <a:r>
              <a:rPr lang="en-US" sz="3200" dirty="0" err="1" smtClean="0"/>
              <a:t>Sayedur</a:t>
            </a:r>
            <a:r>
              <a:rPr lang="en-US" sz="3200" dirty="0" smtClean="0"/>
              <a:t> </a:t>
            </a:r>
            <a:r>
              <a:rPr lang="en-US" sz="3200" dirty="0" err="1" smtClean="0"/>
              <a:t>Rahman</a:t>
            </a:r>
            <a:r>
              <a:rPr lang="en-US" sz="3200" dirty="0" smtClean="0"/>
              <a:t>, BSMMU.</a:t>
            </a:r>
          </a:p>
          <a:p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 smtClean="0"/>
              <a:t>Regional meeting on prevention and containment of AMR, Chiang Mai 8-11 June 2010</a:t>
            </a:r>
            <a:endParaRPr lang="en-IN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0"/>
            <a:ext cx="9258300" cy="1143000"/>
          </a:xfrm>
        </p:spPr>
        <p:txBody>
          <a:bodyPr/>
          <a:lstStyle/>
          <a:p>
            <a:pPr algn="ctr"/>
            <a:r>
              <a:rPr lang="en-IN" smtClean="0"/>
              <a:t>Antimicrobial Resistance (AMR)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534988" y="1341438"/>
            <a:ext cx="9525000" cy="50403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IN" sz="3200" smtClean="0"/>
              <a:t>Is it considered a national priority												</a:t>
            </a:r>
            <a:r>
              <a:rPr lang="en-IN" sz="3200" smtClean="0">
                <a:solidFill>
                  <a:srgbClr val="FF0000"/>
                </a:solidFill>
              </a:rPr>
              <a:t>Yes</a:t>
            </a:r>
            <a:r>
              <a:rPr lang="en-IN" sz="3200" smtClean="0"/>
              <a:t>/No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IN" sz="3200" smtClean="0"/>
              <a:t>National programme/alliance on AMR											Yes/</a:t>
            </a:r>
            <a:r>
              <a:rPr lang="en-IN" sz="3200" smtClean="0">
                <a:solidFill>
                  <a:srgbClr val="FF0000"/>
                </a:solidFill>
              </a:rPr>
              <a:t>No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IN" sz="3200" smtClean="0"/>
              <a:t>National regulations related to use of antimicrobials					</a:t>
            </a:r>
            <a:r>
              <a:rPr lang="en-IN" sz="3200" smtClean="0">
                <a:solidFill>
                  <a:srgbClr val="FF0000"/>
                </a:solidFill>
              </a:rPr>
              <a:t>Yes</a:t>
            </a:r>
            <a:r>
              <a:rPr lang="en-IN" sz="3200" smtClean="0"/>
              <a:t>/No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IN" sz="3200" smtClean="0"/>
              <a:t>National coordination mechanism on AMR										Yes/</a:t>
            </a:r>
            <a:r>
              <a:rPr lang="en-IN" sz="3200" smtClean="0">
                <a:solidFill>
                  <a:srgbClr val="FF0000"/>
                </a:solidFill>
              </a:rPr>
              <a:t>No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IN" sz="32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671513" y="71438"/>
            <a:ext cx="9258300" cy="1219200"/>
          </a:xfrm>
        </p:spPr>
        <p:txBody>
          <a:bodyPr/>
          <a:lstStyle/>
          <a:p>
            <a:r>
              <a:rPr lang="en-IN" smtClean="0"/>
              <a:t>Antimicrobial Resistance (AMR)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800" dirty="0" smtClean="0"/>
              <a:t>National policy on use of antimicrobials 										</a:t>
            </a:r>
            <a:r>
              <a:rPr lang="en-IN" sz="2800" dirty="0" smtClean="0">
                <a:solidFill>
                  <a:srgbClr val="FF0000"/>
                </a:solidFill>
              </a:rPr>
              <a:t>Yes</a:t>
            </a:r>
            <a:r>
              <a:rPr lang="en-IN" sz="2800" dirty="0" smtClean="0"/>
              <a:t>/No</a:t>
            </a:r>
          </a:p>
          <a:p>
            <a:pPr marL="274320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800" dirty="0" smtClean="0"/>
              <a:t>Restrictions on use of specified antimicrobials 									</a:t>
            </a:r>
            <a:r>
              <a:rPr lang="en-IN" sz="2800" dirty="0" smtClean="0">
                <a:solidFill>
                  <a:srgbClr val="FF0000"/>
                </a:solidFill>
              </a:rPr>
              <a:t>Yes</a:t>
            </a:r>
            <a:r>
              <a:rPr lang="en-IN" sz="2800" dirty="0" smtClean="0"/>
              <a:t>/No</a:t>
            </a:r>
          </a:p>
          <a:p>
            <a:pPr marL="640080" lvl="1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en-IN" dirty="0" smtClean="0"/>
              <a:t>Therapeutic purposes in veterinary sector										</a:t>
            </a:r>
            <a:r>
              <a:rPr lang="en-IN" dirty="0" smtClean="0">
                <a:solidFill>
                  <a:srgbClr val="FF0000"/>
                </a:solidFill>
              </a:rPr>
              <a:t>Yes/</a:t>
            </a:r>
            <a:r>
              <a:rPr lang="en-IN" dirty="0" smtClean="0"/>
              <a:t>No</a:t>
            </a:r>
          </a:p>
          <a:p>
            <a:pPr marL="640080" lvl="1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en-IN" dirty="0" smtClean="0"/>
              <a:t>Non-therapeutic purposes/growth promoters 										Yes/</a:t>
            </a:r>
            <a:r>
              <a:rPr lang="en-IN" dirty="0" smtClean="0">
                <a:solidFill>
                  <a:srgbClr val="FF0000"/>
                </a:solidFill>
              </a:rPr>
              <a:t>No</a:t>
            </a:r>
          </a:p>
          <a:p>
            <a:pPr marL="274320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800" dirty="0" smtClean="0"/>
              <a:t>National focal point</a:t>
            </a:r>
          </a:p>
          <a:p>
            <a:pPr marL="640080" lvl="1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IN" sz="1600" dirty="0" smtClean="0"/>
              <a:t>						                  </a:t>
            </a:r>
            <a:r>
              <a:rPr lang="en-IN" sz="1700" dirty="0" smtClean="0"/>
              <a:t>Maj. Gen. Md. A. K. Azad</a:t>
            </a:r>
          </a:p>
          <a:p>
            <a:pPr marL="640080" lvl="1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IN" sz="1700" dirty="0" smtClean="0"/>
              <a:t>							     Director General</a:t>
            </a:r>
          </a:p>
          <a:p>
            <a:pPr marL="640080" lvl="1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IN" sz="1700" dirty="0" smtClean="0"/>
              <a:t>						Directorate General of Drug Administration </a:t>
            </a:r>
          </a:p>
          <a:p>
            <a:pPr marL="640080" lvl="1" indent="-274320" fontAlgn="auto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IN" sz="1700" dirty="0" smtClean="0"/>
              <a:t>							Government of Bangladesh</a:t>
            </a:r>
            <a:endParaRPr lang="en-US" sz="2600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0"/>
            <a:ext cx="9258300" cy="1143000"/>
          </a:xfrm>
        </p:spPr>
        <p:txBody>
          <a:bodyPr/>
          <a:lstStyle/>
          <a:p>
            <a:r>
              <a:rPr lang="en-IN" smtClean="0"/>
              <a:t>Surveillance of AMR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IN" sz="2800" smtClean="0"/>
              <a:t>National surveillance mechanism			Yes/</a:t>
            </a:r>
            <a:r>
              <a:rPr lang="en-IN" sz="2800" smtClean="0">
                <a:solidFill>
                  <a:srgbClr val="FF0000"/>
                </a:solidFill>
              </a:rPr>
              <a:t>No</a:t>
            </a:r>
          </a:p>
          <a:p>
            <a:pPr lvl="1">
              <a:lnSpc>
                <a:spcPct val="90000"/>
              </a:lnSpc>
            </a:pPr>
            <a:endParaRPr lang="en-IN" smtClean="0"/>
          </a:p>
          <a:p>
            <a:pPr>
              <a:lnSpc>
                <a:spcPct val="90000"/>
              </a:lnSpc>
            </a:pPr>
            <a:r>
              <a:rPr lang="en-IN" sz="2800" smtClean="0"/>
              <a:t>National network of labs on AMR			Yes/</a:t>
            </a:r>
            <a:r>
              <a:rPr lang="en-IN" sz="2800" smtClean="0">
                <a:solidFill>
                  <a:srgbClr val="FF0000"/>
                </a:solidFill>
              </a:rPr>
              <a:t>No</a:t>
            </a:r>
          </a:p>
          <a:p>
            <a:pPr lvl="1">
              <a:lnSpc>
                <a:spcPct val="90000"/>
              </a:lnSpc>
            </a:pPr>
            <a:endParaRPr lang="en-IN" smtClean="0"/>
          </a:p>
          <a:p>
            <a:pPr>
              <a:lnSpc>
                <a:spcPct val="90000"/>
              </a:lnSpc>
            </a:pPr>
            <a:r>
              <a:rPr lang="en-IN" sz="2800" smtClean="0"/>
              <a:t>Data collection frequency, if any 			Yes/</a:t>
            </a:r>
            <a:r>
              <a:rPr lang="en-IN" sz="2800" smtClean="0">
                <a:solidFill>
                  <a:srgbClr val="FF0000"/>
                </a:solidFill>
              </a:rPr>
              <a:t>No</a:t>
            </a:r>
          </a:p>
          <a:p>
            <a:pPr>
              <a:lnSpc>
                <a:spcPct val="90000"/>
              </a:lnSpc>
            </a:pPr>
            <a:endParaRPr lang="en-IN" sz="280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IN" sz="2800" smtClean="0"/>
              <a:t>Data analysing agency/institute, if any 		Yes/</a:t>
            </a:r>
            <a:r>
              <a:rPr lang="en-IN" sz="280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0"/>
            <a:ext cx="9258300" cy="1143000"/>
          </a:xfrm>
        </p:spPr>
        <p:txBody>
          <a:bodyPr/>
          <a:lstStyle/>
          <a:p>
            <a:r>
              <a:rPr lang="en-IN" smtClean="0"/>
              <a:t>Surveillance of AMR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IN" sz="2800" dirty="0" smtClean="0"/>
              <a:t>Information dissemination mechanism 		</a:t>
            </a:r>
            <a:r>
              <a:rPr lang="en-IN" sz="2800" dirty="0" smtClean="0">
                <a:solidFill>
                  <a:srgbClr val="FF0000"/>
                </a:solidFill>
              </a:rPr>
              <a:t>Yes</a:t>
            </a:r>
            <a:r>
              <a:rPr lang="en-IN" sz="2800" dirty="0" smtClean="0"/>
              <a:t>/No</a:t>
            </a:r>
          </a:p>
          <a:p>
            <a:pPr>
              <a:lnSpc>
                <a:spcPct val="90000"/>
              </a:lnSpc>
            </a:pPr>
            <a:r>
              <a:rPr lang="en-IN" sz="2800" dirty="0" smtClean="0"/>
              <a:t>Publications 						</a:t>
            </a:r>
            <a:r>
              <a:rPr lang="en-IN" sz="2800" dirty="0" smtClean="0">
                <a:solidFill>
                  <a:srgbClr val="FF0000"/>
                </a:solidFill>
              </a:rPr>
              <a:t>Yes</a:t>
            </a:r>
            <a:r>
              <a:rPr lang="en-IN" sz="2800" dirty="0" smtClean="0"/>
              <a:t>/No</a:t>
            </a:r>
          </a:p>
          <a:p>
            <a:pPr>
              <a:buFontTx/>
              <a:buNone/>
            </a:pPr>
            <a:r>
              <a:rPr lang="en-IN" dirty="0" smtClean="0"/>
              <a:t>1.</a:t>
            </a:r>
            <a:r>
              <a:rPr lang="en-US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Emergence of Multidrug-resistant Strains of </a:t>
            </a:r>
            <a:r>
              <a:rPr lang="en-US" sz="2400" b="1" i="1" dirty="0" err="1" smtClean="0">
                <a:latin typeface="Calibri" pitchFamily="34" charset="0"/>
              </a:rPr>
              <a:t>Vibrio</a:t>
            </a:r>
            <a:r>
              <a:rPr lang="en-US" sz="2400" b="1" i="1" dirty="0" smtClean="0">
                <a:latin typeface="Calibri" pitchFamily="34" charset="0"/>
              </a:rPr>
              <a:t> </a:t>
            </a:r>
            <a:r>
              <a:rPr lang="en-US" sz="2400" b="1" i="1" dirty="0" err="1" smtClean="0">
                <a:latin typeface="Calibri" pitchFamily="34" charset="0"/>
              </a:rPr>
              <a:t>cholerae</a:t>
            </a:r>
            <a:r>
              <a:rPr lang="en-US" sz="2400" b="1" dirty="0" smtClean="0">
                <a:latin typeface="Calibri" pitchFamily="34" charset="0"/>
              </a:rPr>
              <a:t> O1 and </a:t>
            </a:r>
            <a:r>
              <a:rPr lang="en-US" sz="2400" b="1" i="1" dirty="0" err="1" smtClean="0">
                <a:latin typeface="Calibri" pitchFamily="34" charset="0"/>
              </a:rPr>
              <a:t>Shigella</a:t>
            </a:r>
            <a:r>
              <a:rPr lang="en-US" sz="2400" b="1" dirty="0" smtClean="0">
                <a:latin typeface="Calibri" pitchFamily="34" charset="0"/>
              </a:rPr>
              <a:t>: Growing Major Health Problem in Endemic Bangladesh. ASG </a:t>
            </a:r>
            <a:r>
              <a:rPr lang="en-US" sz="2400" b="1" dirty="0" err="1" smtClean="0">
                <a:latin typeface="Calibri" pitchFamily="34" charset="0"/>
              </a:rPr>
              <a:t>Faruque</a:t>
            </a:r>
            <a:r>
              <a:rPr lang="en-US" sz="2400" b="1" dirty="0" smtClean="0">
                <a:latin typeface="Calibri" pitchFamily="34" charset="0"/>
              </a:rPr>
              <a:t>, MA </a:t>
            </a:r>
            <a:r>
              <a:rPr lang="en-US" sz="2400" b="1" dirty="0" err="1" smtClean="0">
                <a:latin typeface="Calibri" pitchFamily="34" charset="0"/>
              </a:rPr>
              <a:t>Malek</a:t>
            </a:r>
            <a:r>
              <a:rPr lang="en-US" sz="2400" b="1" dirty="0" smtClean="0">
                <a:latin typeface="Calibri" pitchFamily="34" charset="0"/>
              </a:rPr>
              <a:t>, MA Salam ICDDR,B </a:t>
            </a:r>
            <a:endParaRPr lang="en-IN" sz="2400" b="1" dirty="0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IN" sz="2400" b="1" dirty="0" smtClean="0"/>
              <a:t>2. </a:t>
            </a:r>
            <a:r>
              <a:rPr lang="en-US" sz="2400" b="1" dirty="0" smtClean="0"/>
              <a:t>Increasing spectrum in antimicrobial resistance of </a:t>
            </a:r>
            <a:r>
              <a:rPr lang="en-US" sz="2400" b="1" dirty="0" err="1" smtClean="0"/>
              <a:t>Shigella</a:t>
            </a:r>
            <a:r>
              <a:rPr lang="en-US" sz="2400" b="1" dirty="0" smtClean="0"/>
              <a:t> isolates in Bangladesh: resistance to </a:t>
            </a:r>
            <a:r>
              <a:rPr lang="en-US" sz="2400" b="1" dirty="0" err="1" smtClean="0"/>
              <a:t>azithromycin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ceftriaxone</a:t>
            </a:r>
            <a:r>
              <a:rPr lang="en-US" sz="2400" b="1" dirty="0" smtClean="0"/>
              <a:t> and decreased susceptibility to ciprofloxacin. </a:t>
            </a:r>
            <a:r>
              <a:rPr lang="en-US" sz="2400" b="1" dirty="0" err="1" smtClean="0">
                <a:hlinkClick r:id="rId3" action="ppaction://hlinkfile"/>
              </a:rPr>
              <a:t>Rahman</a:t>
            </a:r>
            <a:r>
              <a:rPr lang="en-US" sz="2400" b="1" dirty="0" smtClean="0">
                <a:hlinkClick r:id="rId3" action="ppaction://hlinkfile"/>
              </a:rPr>
              <a:t> M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4" action="ppaction://hlinkfile"/>
              </a:rPr>
              <a:t>Shoma</a:t>
            </a:r>
            <a:r>
              <a:rPr lang="en-US" sz="2400" b="1" dirty="0" smtClean="0">
                <a:hlinkClick r:id="rId4" action="ppaction://hlinkfile"/>
              </a:rPr>
              <a:t> S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5" action="ppaction://hlinkfile"/>
              </a:rPr>
              <a:t>Rashid H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6" action="ppaction://hlinkfile"/>
              </a:rPr>
              <a:t>El </a:t>
            </a:r>
            <a:r>
              <a:rPr lang="en-US" sz="2400" b="1" dirty="0" err="1" smtClean="0">
                <a:hlinkClick r:id="rId6" action="ppaction://hlinkfile"/>
              </a:rPr>
              <a:t>Arifeen</a:t>
            </a:r>
            <a:r>
              <a:rPr lang="en-US" sz="2400" b="1" dirty="0" smtClean="0">
                <a:hlinkClick r:id="rId6" action="ppaction://hlinkfile"/>
              </a:rPr>
              <a:t> S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7" action="ppaction://hlinkfile"/>
              </a:rPr>
              <a:t>Baqui</a:t>
            </a:r>
            <a:r>
              <a:rPr lang="en-US" sz="2400" b="1" dirty="0" smtClean="0">
                <a:hlinkClick r:id="rId7" action="ppaction://hlinkfile"/>
              </a:rPr>
              <a:t> AH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8" action="ppaction://hlinkfile"/>
              </a:rPr>
              <a:t>Siddique</a:t>
            </a:r>
            <a:r>
              <a:rPr lang="en-US" sz="2400" b="1" dirty="0" smtClean="0">
                <a:hlinkClick r:id="rId8" action="ppaction://hlinkfile"/>
              </a:rPr>
              <a:t> AK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9" action="ppaction://hlinkfile"/>
              </a:rPr>
              <a:t>Nair GB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10" action="ppaction://hlinkfile"/>
              </a:rPr>
              <a:t>Sack DA</a:t>
            </a:r>
            <a:r>
              <a:rPr lang="en-US" sz="2400" b="1" dirty="0" smtClean="0"/>
              <a:t>.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0"/>
            <a:ext cx="9258300" cy="1143000"/>
          </a:xfrm>
        </p:spPr>
        <p:txBody>
          <a:bodyPr/>
          <a:lstStyle/>
          <a:p>
            <a:r>
              <a:rPr lang="en-IN" smtClean="0"/>
              <a:t>Surveillance of AMR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IN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IN" sz="2400" b="1" dirty="0" smtClean="0"/>
              <a:t>3.</a:t>
            </a:r>
            <a:r>
              <a:rPr lang="en-US" sz="2400" b="1" dirty="0" smtClean="0"/>
              <a:t> Surveillance for invasive Streptococcus </a:t>
            </a:r>
            <a:r>
              <a:rPr lang="en-US" sz="2400" b="1" dirty="0" err="1" smtClean="0"/>
              <a:t>pneumoniae</a:t>
            </a:r>
            <a:r>
              <a:rPr lang="en-US" sz="2400" b="1" dirty="0" smtClean="0"/>
              <a:t> disease among hospitalized children in Bangladesh: antimicrobial susceptibility and serotype distribution.</a:t>
            </a:r>
            <a:r>
              <a:rPr lang="en-US" sz="2400" b="1" dirty="0" smtClean="0">
                <a:hlinkClick r:id="rId3" action="ppaction://hlinkfile"/>
              </a:rPr>
              <a:t> </a:t>
            </a:r>
            <a:r>
              <a:rPr lang="en-US" sz="2400" b="1" dirty="0" err="1" smtClean="0">
                <a:hlinkClick r:id="rId3" action="ppaction://hlinkfile"/>
              </a:rPr>
              <a:t>Saha</a:t>
            </a:r>
            <a:r>
              <a:rPr lang="en-US" sz="2400" b="1" dirty="0" smtClean="0">
                <a:hlinkClick r:id="rId3" action="ppaction://hlinkfile"/>
              </a:rPr>
              <a:t> SK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4" action="ppaction://hlinkfile"/>
              </a:rPr>
              <a:t>Naheed</a:t>
            </a:r>
            <a:r>
              <a:rPr lang="en-US" sz="2400" b="1" dirty="0" smtClean="0">
                <a:hlinkClick r:id="rId4" action="ppaction://hlinkfile"/>
              </a:rPr>
              <a:t> A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5" action="ppaction://hlinkfile"/>
              </a:rPr>
              <a:t>El </a:t>
            </a:r>
            <a:r>
              <a:rPr lang="en-US" sz="2400" b="1" dirty="0" err="1" smtClean="0">
                <a:hlinkClick r:id="rId5" action="ppaction://hlinkfile"/>
              </a:rPr>
              <a:t>Arifeen</a:t>
            </a:r>
            <a:r>
              <a:rPr lang="en-US" sz="2400" b="1" dirty="0" smtClean="0">
                <a:hlinkClick r:id="rId5" action="ppaction://hlinkfile"/>
              </a:rPr>
              <a:t> S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6" action="ppaction://hlinkfile"/>
              </a:rPr>
              <a:t>Islam M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7" action="ppaction://hlinkfile"/>
              </a:rPr>
              <a:t>Al-</a:t>
            </a:r>
            <a:r>
              <a:rPr lang="en-US" sz="2400" b="1" dirty="0" err="1" smtClean="0">
                <a:hlinkClick r:id="rId7" action="ppaction://hlinkfile"/>
              </a:rPr>
              <a:t>Emran</a:t>
            </a:r>
            <a:r>
              <a:rPr lang="en-US" sz="2400" b="1" dirty="0" smtClean="0">
                <a:hlinkClick r:id="rId7" action="ppaction://hlinkfile"/>
              </a:rPr>
              <a:t> H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8" action="ppaction://hlinkfile"/>
              </a:rPr>
              <a:t>Amin</a:t>
            </a:r>
            <a:r>
              <a:rPr lang="en-US" sz="2400" b="1" dirty="0" smtClean="0">
                <a:hlinkClick r:id="rId8" action="ppaction://hlinkfile"/>
              </a:rPr>
              <a:t> R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9" action="ppaction://hlinkfile"/>
              </a:rPr>
              <a:t>Fatima K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10" action="ppaction://hlinkfile"/>
              </a:rPr>
              <a:t>Brooks WA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11" action="ppaction://hlinkfile"/>
              </a:rPr>
              <a:t>Breiman</a:t>
            </a:r>
            <a:r>
              <a:rPr lang="en-US" sz="2400" b="1" dirty="0" smtClean="0">
                <a:hlinkClick r:id="rId11" action="ppaction://hlinkfile"/>
              </a:rPr>
              <a:t> RF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12" action="ppaction://hlinkfile"/>
              </a:rPr>
              <a:t>Sack DA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13" action="ppaction://hlinkfile"/>
              </a:rPr>
              <a:t>Luby</a:t>
            </a:r>
            <a:r>
              <a:rPr lang="en-US" sz="2400" b="1" dirty="0" smtClean="0">
                <a:hlinkClick r:id="rId13" action="ppaction://hlinkfile"/>
              </a:rPr>
              <a:t> SP</a:t>
            </a:r>
            <a:r>
              <a:rPr lang="en-US" sz="2400" b="1" dirty="0" smtClean="0"/>
              <a:t>; </a:t>
            </a:r>
            <a:r>
              <a:rPr lang="en-US" sz="2400" b="1" dirty="0" smtClean="0">
                <a:hlinkClick r:id="rId14" action="ppaction://hlinkfile"/>
              </a:rPr>
              <a:t>Pneumococcal Study Group</a:t>
            </a:r>
            <a:endParaRPr lang="en-US" sz="24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/>
              <a:t>4. Genetic characterization of Staphylococcus </a:t>
            </a:r>
            <a:r>
              <a:rPr lang="en-US" sz="2400" b="1" dirty="0" err="1" smtClean="0"/>
              <a:t>aureus</a:t>
            </a:r>
            <a:r>
              <a:rPr lang="en-US" sz="2400" b="1" dirty="0" smtClean="0"/>
              <a:t> isolates carrying Panton-Valentine </a:t>
            </a:r>
            <a:r>
              <a:rPr lang="en-US" sz="2400" b="1" dirty="0" err="1" smtClean="0"/>
              <a:t>leukocidin</a:t>
            </a:r>
            <a:r>
              <a:rPr lang="en-US" sz="2400" b="1" dirty="0" smtClean="0"/>
              <a:t> genes in Bangladesh. </a:t>
            </a:r>
            <a:r>
              <a:rPr lang="en-US" sz="2400" b="1" dirty="0" err="1" smtClean="0">
                <a:hlinkClick r:id="rId15" action="ppaction://hlinkfile"/>
              </a:rPr>
              <a:t>Afroz</a:t>
            </a:r>
            <a:r>
              <a:rPr lang="en-US" sz="2400" b="1" dirty="0" smtClean="0">
                <a:hlinkClick r:id="rId15" action="ppaction://hlinkfile"/>
              </a:rPr>
              <a:t> S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16" action="ppaction://hlinkfile"/>
              </a:rPr>
              <a:t>Kobayashi N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17" action="ppaction://hlinkfile"/>
              </a:rPr>
              <a:t>Nagashima</a:t>
            </a:r>
            <a:r>
              <a:rPr lang="en-US" sz="2400" b="1" dirty="0" smtClean="0">
                <a:hlinkClick r:id="rId17" action="ppaction://hlinkfile"/>
              </a:rPr>
              <a:t> S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18" action="ppaction://hlinkfile"/>
              </a:rPr>
              <a:t>Alam</a:t>
            </a:r>
            <a:r>
              <a:rPr lang="en-US" sz="2400" b="1" dirty="0" smtClean="0">
                <a:hlinkClick r:id="rId18" action="ppaction://hlinkfile"/>
              </a:rPr>
              <a:t> MM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19" action="ppaction://hlinkfile"/>
              </a:rPr>
              <a:t>Hossain</a:t>
            </a:r>
            <a:r>
              <a:rPr lang="en-US" sz="2400" b="1" dirty="0" smtClean="0">
                <a:hlinkClick r:id="rId19" action="ppaction://hlinkfile"/>
              </a:rPr>
              <a:t> AB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20" action="ppaction://hlinkfile"/>
              </a:rPr>
              <a:t>Rahman</a:t>
            </a:r>
            <a:r>
              <a:rPr lang="en-US" sz="2400" b="1" dirty="0" smtClean="0">
                <a:hlinkClick r:id="rId20" action="ppaction://hlinkfile"/>
              </a:rPr>
              <a:t> MA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21" action="ppaction://hlinkfile"/>
              </a:rPr>
              <a:t>Islam MR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22" action="ppaction://hlinkfile"/>
              </a:rPr>
              <a:t>Lutfor</a:t>
            </a:r>
            <a:r>
              <a:rPr lang="en-US" sz="2400" b="1" dirty="0" smtClean="0">
                <a:hlinkClick r:id="rId22" action="ppaction://hlinkfile"/>
              </a:rPr>
              <a:t> AB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23" action="ppaction://hlinkfile"/>
              </a:rPr>
              <a:t>Muazzam</a:t>
            </a:r>
            <a:r>
              <a:rPr lang="en-US" sz="2400" b="1" dirty="0" smtClean="0">
                <a:hlinkClick r:id="rId23" action="ppaction://hlinkfile"/>
              </a:rPr>
              <a:t> N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24" action="ppaction://hlinkfile"/>
              </a:rPr>
              <a:t>Khan MA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25" action="ppaction://hlinkfile"/>
              </a:rPr>
              <a:t>Paul SK</a:t>
            </a:r>
            <a:r>
              <a:rPr lang="en-US" sz="2400" b="1" dirty="0" smtClean="0"/>
              <a:t>, </a:t>
            </a:r>
            <a:r>
              <a:rPr lang="en-US" sz="2400" b="1" dirty="0" err="1" smtClean="0">
                <a:hlinkClick r:id="rId26" action="ppaction://hlinkfile"/>
              </a:rPr>
              <a:t>Shamsuzzaman</a:t>
            </a:r>
            <a:r>
              <a:rPr lang="en-US" sz="2400" b="1" dirty="0" smtClean="0">
                <a:hlinkClick r:id="rId26" action="ppaction://hlinkfile"/>
              </a:rPr>
              <a:t> AK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27" action="ppaction://hlinkfile"/>
              </a:rPr>
              <a:t>Mahmud MC</a:t>
            </a:r>
            <a:r>
              <a:rPr lang="en-US" sz="2400" b="1" dirty="0" smtClean="0"/>
              <a:t>, </a:t>
            </a:r>
            <a:r>
              <a:rPr lang="en-US" sz="2400" b="1" dirty="0" smtClean="0">
                <a:hlinkClick r:id="rId28" action="ppaction://hlinkfile"/>
              </a:rPr>
              <a:t>Musa </a:t>
            </a:r>
            <a:r>
              <a:rPr lang="en-US" sz="2400" b="1" dirty="0" err="1" smtClean="0">
                <a:hlinkClick r:id="rId28" action="ppaction://hlinkfile"/>
              </a:rPr>
              <a:t>AK</a:t>
            </a:r>
            <a:r>
              <a:rPr lang="en-US" sz="2400" b="1" dirty="0" err="1" smtClean="0"/>
              <a:t>,</a:t>
            </a:r>
            <a:r>
              <a:rPr lang="en-US" sz="2400" b="1" dirty="0" err="1" smtClean="0">
                <a:hlinkClick r:id="rId29" action="ppaction://hlinkfile"/>
              </a:rPr>
              <a:t>Hossain</a:t>
            </a:r>
            <a:r>
              <a:rPr lang="en-US" sz="2400" b="1" dirty="0" smtClean="0">
                <a:hlinkClick r:id="rId29" action="ppaction://hlinkfile"/>
              </a:rPr>
              <a:t> MA</a:t>
            </a:r>
            <a:r>
              <a:rPr lang="en-US" sz="2400" b="1" dirty="0" smtClean="0"/>
              <a:t>. Department of Microbiology, Sir </a:t>
            </a:r>
            <a:r>
              <a:rPr lang="en-US" sz="2400" b="1" dirty="0" err="1" smtClean="0"/>
              <a:t>Salimullah</a:t>
            </a:r>
            <a:r>
              <a:rPr lang="en-US" sz="2400" b="1" dirty="0" smtClean="0"/>
              <a:t> Medical College, Dhaka, Bangladesh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b="1" dirty="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Surveillance of AMR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400" b="1" smtClean="0"/>
              <a:t>5. Emergence of a unique multiply-antibiotic-resistant Streptococcus pneumoniae serotype 7B clone in Dhaka, Bangladesh. </a:t>
            </a:r>
            <a:r>
              <a:rPr lang="en-US" sz="2400" smtClean="0">
                <a:hlinkClick r:id="rId3" action="ppaction://hlinkfile"/>
              </a:rPr>
              <a:t>Rahman M</a:t>
            </a:r>
            <a:r>
              <a:rPr lang="en-US" sz="2400" smtClean="0"/>
              <a:t>, </a:t>
            </a:r>
            <a:r>
              <a:rPr lang="en-US" sz="2400" smtClean="0">
                <a:hlinkClick r:id="rId4" action="ppaction://hlinkfile"/>
              </a:rPr>
              <a:t>Hossain S</a:t>
            </a:r>
            <a:r>
              <a:rPr lang="en-US" sz="2400" smtClean="0"/>
              <a:t>, </a:t>
            </a:r>
            <a:r>
              <a:rPr lang="en-US" sz="2400" smtClean="0">
                <a:hlinkClick r:id="rId5" action="ppaction://hlinkfile"/>
              </a:rPr>
              <a:t>Shoma S</a:t>
            </a:r>
            <a:r>
              <a:rPr lang="en-US" sz="2400" smtClean="0"/>
              <a:t>, </a:t>
            </a:r>
            <a:r>
              <a:rPr lang="en-US" sz="2400" smtClean="0">
                <a:hlinkClick r:id="rId6" action="ppaction://hlinkfile"/>
              </a:rPr>
              <a:t>Rashid H</a:t>
            </a:r>
            <a:r>
              <a:rPr lang="en-US" sz="2400" smtClean="0"/>
              <a:t>, </a:t>
            </a:r>
            <a:r>
              <a:rPr lang="en-US" sz="2400" smtClean="0">
                <a:hlinkClick r:id="rId7" action="ppaction://hlinkfile"/>
              </a:rPr>
              <a:t>Hel Baqui A</a:t>
            </a:r>
            <a:r>
              <a:rPr lang="en-US" sz="2400" smtClean="0"/>
              <a:t>, </a:t>
            </a:r>
            <a:r>
              <a:rPr lang="en-US" sz="2400" smtClean="0">
                <a:hlinkClick r:id="rId8" action="ppaction://hlinkfile"/>
              </a:rPr>
              <a:t>van der Linden M</a:t>
            </a:r>
            <a:r>
              <a:rPr lang="en-US" sz="2400" smtClean="0"/>
              <a:t>, </a:t>
            </a:r>
            <a:r>
              <a:rPr lang="en-US" sz="2400" smtClean="0">
                <a:hlinkClick r:id="rId9" action="ppaction://hlinkfile"/>
              </a:rPr>
              <a:t>Al-Lahham A</a:t>
            </a:r>
            <a:r>
              <a:rPr lang="en-US" sz="2400" smtClean="0"/>
              <a:t>, </a:t>
            </a:r>
            <a:r>
              <a:rPr lang="en-US" sz="2400" smtClean="0">
                <a:hlinkClick r:id="rId10" action="ppaction://hlinkfile"/>
              </a:rPr>
              <a:t>Reinert RR</a:t>
            </a:r>
            <a:r>
              <a:rPr lang="en-US" sz="240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en-US" sz="2400" smtClean="0"/>
              <a:t>6.</a:t>
            </a:r>
            <a:r>
              <a:rPr lang="en-US" sz="2400" b="1" smtClean="0"/>
              <a:t> Multidrug-resistant Salmonella enterica serovar typhi isolates with high-level resistance to ciprofloxacin in Dhaka, Bangladesh. </a:t>
            </a:r>
            <a:r>
              <a:rPr lang="en-US" sz="2400" smtClean="0">
                <a:hlinkClick r:id="rId11" action="ppaction://hlinkfile"/>
              </a:rPr>
              <a:t>Ahmed D</a:t>
            </a:r>
            <a:r>
              <a:rPr lang="en-US" sz="2400" smtClean="0"/>
              <a:t>, </a:t>
            </a:r>
            <a:r>
              <a:rPr lang="en-US" sz="2400" smtClean="0">
                <a:hlinkClick r:id="rId12" action="ppaction://hlinkfile"/>
              </a:rPr>
              <a:t>D'Costa LT</a:t>
            </a:r>
            <a:r>
              <a:rPr lang="en-US" sz="2400" smtClean="0"/>
              <a:t>, </a:t>
            </a:r>
            <a:r>
              <a:rPr lang="en-US" sz="2400" smtClean="0">
                <a:hlinkClick r:id="rId13" action="ppaction://hlinkfile"/>
              </a:rPr>
              <a:t>Alam K</a:t>
            </a:r>
            <a:r>
              <a:rPr lang="en-US" sz="2400" smtClean="0"/>
              <a:t>, </a:t>
            </a:r>
            <a:r>
              <a:rPr lang="en-US" sz="2400" smtClean="0">
                <a:hlinkClick r:id="rId14" action="ppaction://hlinkfile"/>
              </a:rPr>
              <a:t>Nair GB</a:t>
            </a:r>
            <a:r>
              <a:rPr lang="en-US" sz="2400" smtClean="0"/>
              <a:t>, </a:t>
            </a:r>
            <a:r>
              <a:rPr lang="en-US" sz="2400" smtClean="0">
                <a:hlinkClick r:id="rId15" action="ppaction://hlinkfile"/>
              </a:rPr>
              <a:t>Hossain MA</a:t>
            </a:r>
            <a:r>
              <a:rPr lang="en-US" sz="2400" smtClean="0"/>
              <a:t>.</a:t>
            </a:r>
          </a:p>
          <a:p>
            <a:endParaRPr lang="en-US" sz="2400" smtClean="0"/>
          </a:p>
          <a:p>
            <a:pPr>
              <a:buFont typeface="Wingdings 2" pitchFamily="18" charset="2"/>
              <a:buNone/>
            </a:pPr>
            <a:endParaRPr lang="en-US" sz="2400" b="1" smtClean="0"/>
          </a:p>
          <a:p>
            <a:pPr>
              <a:buFont typeface="Wingdings 2" pitchFamily="18" charset="2"/>
              <a:buNone/>
            </a:pPr>
            <a:endParaRPr lang="en-US" sz="2400" smtClean="0"/>
          </a:p>
          <a:p>
            <a:pPr>
              <a:buFontTx/>
              <a:buNone/>
            </a:pPr>
            <a:endParaRPr lang="en-IN" smtClean="0"/>
          </a:p>
          <a:p>
            <a:pPr>
              <a:lnSpc>
                <a:spcPct val="90000"/>
              </a:lnSpc>
            </a:pPr>
            <a:endParaRPr lang="en-IN" sz="2800" smtClean="0"/>
          </a:p>
          <a:p>
            <a:pPr>
              <a:lnSpc>
                <a:spcPct val="90000"/>
              </a:lnSpc>
            </a:pPr>
            <a:endParaRPr lang="en-IN" sz="28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0"/>
            <a:ext cx="9258300" cy="1143000"/>
          </a:xfrm>
        </p:spPr>
        <p:txBody>
          <a:bodyPr/>
          <a:lstStyle/>
          <a:p>
            <a:r>
              <a:rPr lang="en-IN" sz="3200" smtClean="0"/>
              <a:t>Selected data for important diseases and at least one recommended drug*</a:t>
            </a:r>
          </a:p>
        </p:txBody>
      </p:sp>
      <p:graphicFrame>
        <p:nvGraphicFramePr>
          <p:cNvPr id="6186" name="Group 42"/>
          <p:cNvGraphicFramePr>
            <a:graphicFrameLocks noGrp="1"/>
          </p:cNvGraphicFramePr>
          <p:nvPr>
            <p:ph type="tbl" idx="1"/>
          </p:nvPr>
        </p:nvGraphicFramePr>
        <p:xfrm>
          <a:off x="514350" y="1196975"/>
          <a:ext cx="9258300" cy="4884421"/>
        </p:xfrm>
        <a:graphic>
          <a:graphicData uri="http://schemas.openxmlformats.org/drawingml/2006/table">
            <a:tbl>
              <a:tblPr/>
              <a:tblGrid>
                <a:gridCol w="3189288"/>
                <a:gridCol w="3600450"/>
                <a:gridCol w="2468562"/>
              </a:tblGrid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Disease/organism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Antimicrobial Agent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Resistance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Typhoid fever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Ciprofloxacin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Cholera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Tetracycline, Erythromycin, TMP-SMX, and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Furazolidine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Shigellosis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Trimethoprim-Sulphamethoxazole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Nalidixic</a:t>
                      </a:r>
                      <a:r>
                        <a:rPr kumimoji="0" lang="en-US" sz="2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acid, Tetracycline,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ampicillin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chloramphenicol</a:t>
                      </a:r>
                      <a:r>
                        <a:rPr kumimoji="0" lang="en-US" sz="2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azithromycin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ceftriaxone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cefixime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 smtClean="0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sz="4400" smtClean="0"/>
              <a:t>Selected data for important diseases and at least one recommended drug*</a:t>
            </a:r>
            <a:endParaRPr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514350" y="1600200"/>
          <a:ext cx="9258300" cy="2598421"/>
        </p:xfrm>
        <a:graphic>
          <a:graphicData uri="http://schemas.openxmlformats.org/drawingml/2006/table">
            <a:tbl>
              <a:tblPr/>
              <a:tblGrid>
                <a:gridCol w="3189288"/>
                <a:gridCol w="3600450"/>
                <a:gridCol w="2468562"/>
              </a:tblGrid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Strept</a:t>
                      </a:r>
                      <a:r>
                        <a:rPr kumimoji="0" lang="en-I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I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pneumoniae</a:t>
                      </a:r>
                      <a:endParaRPr kumimoji="0" lang="en-I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Penicillin,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Chloramphenicol</a:t>
                      </a:r>
                      <a:r>
                        <a:rPr kumimoji="0"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and </a:t>
                      </a:r>
                      <a:r>
                        <a:rPr kumimoji="0" lang="en-US" sz="2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Cotrimoxazole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Staph </a:t>
                      </a:r>
                      <a:r>
                        <a:rPr kumimoji="0" lang="en-I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aureus</a:t>
                      </a:r>
                      <a:endParaRPr kumimoji="0" lang="en-I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Klebsiella</a:t>
                      </a:r>
                      <a:endParaRPr kumimoji="0" lang="en-I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3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IN" smtClean="0"/>
              <a:t>Regional meeting on prevention and containment of AMR, Chiang Mai 8-11 June 2010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</TotalTime>
  <Words>626</Words>
  <Application>Microsoft Office PowerPoint</Application>
  <PresentationFormat>35mm Slides</PresentationFormat>
  <Paragraphs>149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Flow</vt:lpstr>
      <vt:lpstr>Monitoring of Antimicrobial Resistance  in Bangladesh</vt:lpstr>
      <vt:lpstr>Antimicrobial Resistance (AMR)</vt:lpstr>
      <vt:lpstr>Antimicrobial Resistance (AMR)</vt:lpstr>
      <vt:lpstr>Surveillance of AMR</vt:lpstr>
      <vt:lpstr>Surveillance of AMR</vt:lpstr>
      <vt:lpstr>Surveillance of AMR</vt:lpstr>
      <vt:lpstr>Surveillance of AMR</vt:lpstr>
      <vt:lpstr>Selected data for important diseases and at least one recommended drug*</vt:lpstr>
      <vt:lpstr>Selected data for important diseases and at least one recommended drug*</vt:lpstr>
      <vt:lpstr>Rational use of antimicrobials</vt:lpstr>
      <vt:lpstr>Community awareness programmes</vt:lpstr>
      <vt:lpstr>Major issues for prevention and containment of AMR and future national plans</vt:lpstr>
      <vt:lpstr>Major issues for prevention and containment of AMR and future national plans</vt:lpstr>
      <vt:lpstr>By rational use of anti-microbial, AMR can be prevented</vt:lpstr>
      <vt:lpstr>We have to win</vt:lpstr>
      <vt:lpstr>Acknowledgement:</vt:lpstr>
    </vt:vector>
  </TitlesOfParts>
  <Company>who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of Antimicrobial Resistance in </dc:title>
  <dc:creator>Admin</dc:creator>
  <cp:lastModifiedBy>Prof. Tarik</cp:lastModifiedBy>
  <cp:revision>31</cp:revision>
  <dcterms:created xsi:type="dcterms:W3CDTF">2010-05-01T13:50:29Z</dcterms:created>
  <dcterms:modified xsi:type="dcterms:W3CDTF">2010-06-06T17:57:09Z</dcterms:modified>
</cp:coreProperties>
</file>